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y Grotesk Grand" charset="1" panose="00000507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Cy Grotesk Grand Bold" charset="1" panose="00000807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slide4.xml" Type="http://schemas.openxmlformats.org/officeDocument/2006/relationships/slide"/><Relationship Id="rId4" Target="slide9.xml" Type="http://schemas.openxmlformats.org/officeDocument/2006/relationships/slide"/><Relationship Id="rId5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slide4.xml" Type="http://schemas.openxmlformats.org/officeDocument/2006/relationships/slide"/><Relationship Id="rId4" Target="slide9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-1317407" y="373602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147311"/>
            <a:ext cx="13738268" cy="5110989"/>
            <a:chOff x="0" y="0"/>
            <a:chExt cx="18317690" cy="68146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48183"/>
              <a:ext cx="18317690" cy="4996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54"/>
                </a:lnSpc>
              </a:pPr>
              <a:r>
                <a:rPr lang="en-US" sz="79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МОШЕННИЧЕСТВА В КРЕДИТНЫХ ОПЕРАЦИЯХ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031485"/>
              <a:ext cx="18317690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EDEC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ОЛИМОВ АМИР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95451">
            <a:off x="11095965" y="-42025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2" y="0"/>
                </a:lnTo>
                <a:lnTo>
                  <a:pt x="8686892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9806" y="690834"/>
            <a:ext cx="8166326" cy="4661029"/>
          </a:xfrm>
          <a:custGeom>
            <a:avLst/>
            <a:gdLst/>
            <a:ahLst/>
            <a:cxnLst/>
            <a:rect r="r" b="b" t="t" l="l"/>
            <a:pathLst>
              <a:path h="4661029" w="8166326">
                <a:moveTo>
                  <a:pt x="0" y="0"/>
                </a:moveTo>
                <a:lnTo>
                  <a:pt x="8166325" y="0"/>
                </a:lnTo>
                <a:lnTo>
                  <a:pt x="8166325" y="4661029"/>
                </a:lnTo>
                <a:lnTo>
                  <a:pt x="0" y="4661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67401" y="5484156"/>
            <a:ext cx="4936424" cy="3774144"/>
          </a:xfrm>
          <a:custGeom>
            <a:avLst/>
            <a:gdLst/>
            <a:ahLst/>
            <a:cxnLst/>
            <a:rect r="r" b="b" t="t" l="l"/>
            <a:pathLst>
              <a:path h="3774144" w="4936424">
                <a:moveTo>
                  <a:pt x="0" y="0"/>
                </a:moveTo>
                <a:lnTo>
                  <a:pt x="4936423" y="0"/>
                </a:lnTo>
                <a:lnTo>
                  <a:pt x="4936423" y="3774144"/>
                </a:lnTo>
                <a:lnTo>
                  <a:pt x="0" y="3774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3590" y="3021348"/>
            <a:ext cx="8313187" cy="5902363"/>
          </a:xfrm>
          <a:custGeom>
            <a:avLst/>
            <a:gdLst/>
            <a:ahLst/>
            <a:cxnLst/>
            <a:rect r="r" b="b" t="t" l="l"/>
            <a:pathLst>
              <a:path h="5902363" w="8313187">
                <a:moveTo>
                  <a:pt x="0" y="0"/>
                </a:moveTo>
                <a:lnTo>
                  <a:pt x="8313187" y="0"/>
                </a:lnTo>
                <a:lnTo>
                  <a:pt x="8313187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6638" y="1440198"/>
            <a:ext cx="1407251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DECISION TREE</a:t>
            </a:r>
          </a:p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238180" y="1672729"/>
            <a:ext cx="3211229" cy="6526020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0" t="-7847" r="0" b="-7847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645120" y="1672729"/>
            <a:ext cx="3211229" cy="6526020"/>
            <a:chOff x="0" y="0"/>
            <a:chExt cx="5001260" cy="10163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0" t="-6131" r="0" b="-613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256807" y="2701944"/>
            <a:ext cx="3016704" cy="2441556"/>
          </a:xfrm>
          <a:custGeom>
            <a:avLst/>
            <a:gdLst/>
            <a:ahLst/>
            <a:cxnLst/>
            <a:rect r="r" b="b" t="t" l="l"/>
            <a:pathLst>
              <a:path h="2441556" w="3016704">
                <a:moveTo>
                  <a:pt x="0" y="0"/>
                </a:moveTo>
                <a:lnTo>
                  <a:pt x="3016704" y="0"/>
                </a:lnTo>
                <a:lnTo>
                  <a:pt x="3016704" y="2441556"/>
                </a:lnTo>
                <a:lnTo>
                  <a:pt x="0" y="2441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6638" y="5124450"/>
            <a:ext cx="677097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CATBOOST</a:t>
            </a:r>
          </a:p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396237" y="8451850"/>
            <a:ext cx="3708995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</a:t>
            </a:r>
          </a:p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RandomizedSearchCV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89297" y="8467725"/>
            <a:ext cx="3708995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true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БЕЗ</a:t>
            </a:r>
          </a:p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RandomizedSearchCV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32417">
            <a:off x="-4462501" y="-189148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53058"/>
            <a:ext cx="663071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МОДЕЛИ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2125" y="1538883"/>
            <a:ext cx="9129469" cy="62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900" u="sng">
                <a:solidFill>
                  <a:srgbClr val="EDECED"/>
                </a:solidFill>
                <a:latin typeface="Montserrat"/>
                <a:ea typeface="Montserrat"/>
                <a:cs typeface="Montserrat"/>
                <a:sym typeface="Montserrat"/>
              </a:rPr>
              <a:t>XGBClassifier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12125" y="3699035"/>
            <a:ext cx="8602070" cy="5079680"/>
            <a:chOff x="0" y="0"/>
            <a:chExt cx="11469426" cy="677290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57200"/>
              <a:ext cx="11469426" cy="120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25"/>
                </a:lnSpc>
              </a:pPr>
              <a:r>
                <a:rPr lang="en-US" sz="3730" u="sng">
                  <a:solidFill>
                    <a:srgbClr val="EDECED"/>
                  </a:solidFill>
                  <a:latin typeface="Montserrat"/>
                  <a:ea typeface="Montserrat"/>
                  <a:cs typeface="Montserrat"/>
                  <a:sym typeface="Montserrat"/>
                  <a:hlinkClick r:id="rId3" action="ppaction://hlinksldjump"/>
                </a:rPr>
                <a:t>LOGISTICREGRESSION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69882"/>
              <a:ext cx="11469426" cy="120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25"/>
                </a:lnSpc>
              </a:pPr>
              <a:r>
                <a:rPr lang="en-US" sz="3730" u="sng">
                  <a:solidFill>
                    <a:srgbClr val="EDECED"/>
                  </a:solidFill>
                  <a:latin typeface="Montserrat"/>
                  <a:ea typeface="Montserrat"/>
                  <a:cs typeface="Montserrat"/>
                  <a:sym typeface="Montserrat"/>
                  <a:hlinkClick r:id="rId4" action="ppaction://hlinksldjump"/>
                </a:rPr>
                <a:t>GRADIENTBOOSTINGCLASSIFIER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560855"/>
              <a:ext cx="11469426" cy="120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25"/>
                </a:lnSpc>
              </a:pPr>
              <a:r>
                <a:rPr lang="en-US" sz="3730" u="none">
                  <a:solidFill>
                    <a:srgbClr val="EDEC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ADABOOSTCLASSIFIER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51827"/>
              <a:ext cx="11469426" cy="120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25"/>
                </a:lnSpc>
              </a:pPr>
              <a:r>
                <a:rPr lang="en-US" sz="3730" u="none">
                  <a:solidFill>
                    <a:srgbClr val="EDEC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DECISIONTREECLASSIFIER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12125" y="2442449"/>
            <a:ext cx="8731875" cy="62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b="true" sz="3900" u="sng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CatBoostClassifier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762552" y="727512"/>
            <a:ext cx="9496748" cy="8831976"/>
          </a:xfrm>
          <a:custGeom>
            <a:avLst/>
            <a:gdLst/>
            <a:ahLst/>
            <a:cxnLst/>
            <a:rect r="r" b="b" t="t" l="l"/>
            <a:pathLst>
              <a:path h="8831976" w="9496748">
                <a:moveTo>
                  <a:pt x="0" y="0"/>
                </a:moveTo>
                <a:lnTo>
                  <a:pt x="9496748" y="0"/>
                </a:lnTo>
                <a:lnTo>
                  <a:pt x="9496748" y="8831976"/>
                </a:lnTo>
                <a:lnTo>
                  <a:pt x="0" y="8831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53801">
            <a:off x="1025101" y="-212550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07418">
            <a:off x="15857998" y="456841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550003">
            <a:off x="-669646" y="8073406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933700"/>
            <a:ext cx="18288000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53801">
            <a:off x="877245" y="-1865074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72062">
            <a:off x="144414" y="886002"/>
            <a:ext cx="20884120" cy="19970439"/>
          </a:xfrm>
          <a:custGeom>
            <a:avLst/>
            <a:gdLst/>
            <a:ahLst/>
            <a:cxnLst/>
            <a:rect r="r" b="b" t="t" l="l"/>
            <a:pathLst>
              <a:path h="19970439" w="20884120">
                <a:moveTo>
                  <a:pt x="0" y="0"/>
                </a:moveTo>
                <a:lnTo>
                  <a:pt x="20884120" y="0"/>
                </a:lnTo>
                <a:lnTo>
                  <a:pt x="20884120" y="19970440"/>
                </a:lnTo>
                <a:lnTo>
                  <a:pt x="0" y="1997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07418">
            <a:off x="15857998" y="456841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88416"/>
            <a:ext cx="16230600" cy="593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Снижении финансовых потерь: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Банк может блокировать подозрительные транзакции, например, при покупке на крупную сумму в другом городе.</a:t>
            </a:r>
          </a:p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Повышении безопасности клиентов: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Модель помогает предотвратить несанкционированные списания с карты клиента, улучшая доверие.</a:t>
            </a:r>
          </a:p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Автоматизации процессов: 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Когда клиент совершает покупку, модель мгновенно оценивает транзакцию. Если вероятность мошенничества высока, система может пометить её для проверки или сразу заблокировать, без участия сотрудников банка. Это ускоряет процесс обработки и снижает необходимость в ручных проверках.</a:t>
            </a:r>
          </a:p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Снижении ложных тревог: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Правильная модель уменьшает случаи, когда легитимные транзакции ошибочно блокируются.</a:t>
            </a:r>
          </a:p>
          <a:p>
            <a:pPr algn="just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65601" y="1292187"/>
            <a:ext cx="15756798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b="true" sz="3999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Модель для предсказания мошенничества полезна в: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5406" y="8753475"/>
            <a:ext cx="1549718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9DC1CE"/>
                </a:solidFill>
                <a:latin typeface="Montserrat"/>
                <a:ea typeface="Montserrat"/>
                <a:cs typeface="Montserrat"/>
                <a:sym typeface="Montserrat"/>
              </a:rPr>
              <a:t>Пример: покупка с разных устройств — подозрительная транзакция блокируется, а частые покупки в одном магазине проходят без проблем.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72" t="-21245" r="-35120" b="-115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80"/>
              </a:lnSpc>
              <a:spcBef>
                <a:spcPct val="0"/>
              </a:spcBef>
            </a:pPr>
            <a:r>
              <a:rPr lang="en-US" b="true" sz="690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ДАННЫЕ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2193" y="4245497"/>
            <a:ext cx="4989593" cy="501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8"/>
              </a:lnSpc>
              <a:spcBef>
                <a:spcPct val="0"/>
              </a:spcBef>
            </a:pPr>
          </a:p>
          <a:p>
            <a:pPr algn="ctr">
              <a:lnSpc>
                <a:spcPts val="3628"/>
              </a:lnSpc>
              <a:spcBef>
                <a:spcPct val="0"/>
              </a:spcBef>
            </a:pPr>
            <a:r>
              <a:rPr lang="en-US" b="true" sz="279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amt:</a:t>
            </a:r>
            <a:r>
              <a:rPr lang="en-US" b="true" sz="2791">
                <a:solidFill>
                  <a:srgbClr val="EDECE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91">
                <a:solidFill>
                  <a:srgbClr val="EDECED"/>
                </a:solidFill>
                <a:latin typeface="Montserrat"/>
                <a:ea typeface="Montserrat"/>
                <a:cs typeface="Montserrat"/>
                <a:sym typeface="Montserrat"/>
              </a:rPr>
              <a:t>Сумма денег в американских долларах.</a:t>
            </a:r>
          </a:p>
          <a:p>
            <a:pPr algn="ctr">
              <a:lnSpc>
                <a:spcPts val="3628"/>
              </a:lnSpc>
              <a:spcBef>
                <a:spcPct val="0"/>
              </a:spcBef>
            </a:pPr>
            <a:r>
              <a:rPr lang="en-US" b="true" sz="279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gender:</a:t>
            </a:r>
            <a:r>
              <a:rPr lang="en-US" sz="2791">
                <a:solidFill>
                  <a:srgbClr val="EDECED"/>
                </a:solidFill>
                <a:latin typeface="Montserrat"/>
                <a:ea typeface="Montserrat"/>
                <a:cs typeface="Montserrat"/>
                <a:sym typeface="Montserrat"/>
              </a:rPr>
              <a:t> Пол держателя карты. Только мужской и женский!</a:t>
            </a:r>
          </a:p>
          <a:p>
            <a:pPr algn="ctr">
              <a:lnSpc>
                <a:spcPts val="3628"/>
              </a:lnSpc>
              <a:spcBef>
                <a:spcPct val="0"/>
              </a:spcBef>
            </a:pPr>
            <a:r>
              <a:rPr lang="en-US" b="true" sz="279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age:</a:t>
            </a:r>
            <a:r>
              <a:rPr lang="en-US" sz="2791">
                <a:solidFill>
                  <a:srgbClr val="EDECED"/>
                </a:solidFill>
                <a:latin typeface="Montserrat"/>
                <a:ea typeface="Montserrat"/>
                <a:cs typeface="Montserrat"/>
                <a:sym typeface="Montserrat"/>
              </a:rPr>
              <a:t> Возраст держателя карты.</a:t>
            </a:r>
          </a:p>
          <a:p>
            <a:pPr algn="ctr">
              <a:lnSpc>
                <a:spcPts val="3628"/>
              </a:lnSpc>
              <a:spcBef>
                <a:spcPct val="0"/>
              </a:spcBef>
            </a:pPr>
            <a:r>
              <a:rPr lang="en-US" b="true" sz="279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month:</a:t>
            </a:r>
            <a:r>
              <a:rPr lang="en-US" sz="2791">
                <a:solidFill>
                  <a:srgbClr val="EDECED"/>
                </a:solidFill>
                <a:latin typeface="Montserrat"/>
                <a:ea typeface="Montserrat"/>
                <a:cs typeface="Montserrat"/>
                <a:sym typeface="Montserrat"/>
              </a:rPr>
              <a:t>Месяц транзакции.</a:t>
            </a:r>
          </a:p>
          <a:p>
            <a:pPr algn="ctr">
              <a:lnSpc>
                <a:spcPts val="3628"/>
              </a:lnSpc>
              <a:spcBef>
                <a:spcPct val="0"/>
              </a:spcBef>
            </a:pPr>
            <a:r>
              <a:rPr lang="en-US" b="true" sz="279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weekday: </a:t>
            </a:r>
            <a:r>
              <a:rPr lang="en-US" sz="2791">
                <a:solidFill>
                  <a:srgbClr val="EDECED"/>
                </a:solidFill>
                <a:latin typeface="Montserrat"/>
                <a:ea typeface="Montserrat"/>
                <a:cs typeface="Montserrat"/>
                <a:sym typeface="Montserrat"/>
              </a:rPr>
              <a:t>День недели транзакции.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84940" y="4235972"/>
            <a:ext cx="5004009" cy="395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category: </a:t>
            </a:r>
            <a:r>
              <a:rPr lang="en-US" sz="3000">
                <a:solidFill>
                  <a:srgbClr val="EDECED"/>
                </a:solidFill>
                <a:latin typeface="Montserrat"/>
                <a:ea typeface="Montserrat"/>
                <a:cs typeface="Montserrat"/>
                <a:sym typeface="Montserrat"/>
              </a:rPr>
              <a:t>Область, в которой работает продавец.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state:</a:t>
            </a:r>
            <a:r>
              <a:rPr lang="en-US" sz="3000">
                <a:solidFill>
                  <a:srgbClr val="EDECED"/>
                </a:solidFill>
                <a:latin typeface="Montserrat"/>
                <a:ea typeface="Montserrat"/>
                <a:cs typeface="Montserrat"/>
                <a:sym typeface="Montserrat"/>
              </a:rPr>
              <a:t> Штат проживания держателя карты.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job: </a:t>
            </a:r>
            <a:r>
              <a:rPr lang="en-US" sz="3000">
                <a:solidFill>
                  <a:srgbClr val="EDECED"/>
                </a:solidFill>
                <a:latin typeface="Montserrat"/>
                <a:ea typeface="Montserrat"/>
                <a:cs typeface="Montserrat"/>
                <a:sym typeface="Montserrat"/>
              </a:rPr>
              <a:t>Профессия держателя карты.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84099" y="4294448"/>
            <a:ext cx="4451265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is_fraud</a:t>
            </a:r>
            <a:r>
              <a:rPr lang="en-US" sz="3000">
                <a:solidFill>
                  <a:srgbClr val="EDECED"/>
                </a:solidFill>
                <a:latin typeface="Montserrat"/>
                <a:ea typeface="Montserrat"/>
                <a:cs typeface="Montserrat"/>
                <a:sym typeface="Montserrat"/>
              </a:rPr>
              <a:t>: Является ли транзакция мошеннической (1) или нет (0).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6585" y="2868873"/>
            <a:ext cx="504080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b="true" sz="3499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Числовые признаки: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87394" y="2583123"/>
            <a:ext cx="5999103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b="true" sz="3499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Категориальные признаки: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60163" y="2583123"/>
            <a:ext cx="4299137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Целевая переменная: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22014">
            <a:off x="11589302" y="-6549032"/>
            <a:ext cx="10329583" cy="9787280"/>
          </a:xfrm>
          <a:custGeom>
            <a:avLst/>
            <a:gdLst/>
            <a:ahLst/>
            <a:cxnLst/>
            <a:rect r="r" b="b" t="t" l="l"/>
            <a:pathLst>
              <a:path h="9787280" w="10329583">
                <a:moveTo>
                  <a:pt x="0" y="0"/>
                </a:moveTo>
                <a:lnTo>
                  <a:pt x="10329582" y="0"/>
                </a:lnTo>
                <a:lnTo>
                  <a:pt x="10329582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376789" y="1111313"/>
            <a:ext cx="3968200" cy="8064374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3449" t="0" r="-344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881103" y="673407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876104"/>
            <a:ext cx="10337731" cy="593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trans_date_trans_time: Дата и время транзакции</a:t>
            </a:r>
            <a:r>
              <a:rPr lang="en-US" sz="3000">
                <a:solidFill>
                  <a:srgbClr val="B41C6E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cc_num: Номер кредитной карты.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first: Имя держателя карты.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last: Фамилия держателя карты.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zip: Почтовый индекс места проживания держателя карты.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lat: Широта места проживания держателя карты.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long: Долгота места проживания держателя карты.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dob: Дата рождения держателя карты.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trans_num: ID транзакции.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merch_lat: Широта местоположения продавца.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merch_long: Долгота местоположения продавца.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7810" y="1082738"/>
            <a:ext cx="9719511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b="true" sz="3999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Признаки, которые не использованы или изменены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66742" y="8926512"/>
            <a:ext cx="6825018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b="true" sz="3999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Пример dob: </a:t>
            </a:r>
            <a:r>
              <a:rPr lang="en-US" b="true" sz="3999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10/3/1974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50116" y="2979426"/>
            <a:ext cx="6709184" cy="5057047"/>
          </a:xfrm>
          <a:custGeom>
            <a:avLst/>
            <a:gdLst/>
            <a:ahLst/>
            <a:cxnLst/>
            <a:rect r="r" b="b" t="t" l="l"/>
            <a:pathLst>
              <a:path h="5057047" w="6709184">
                <a:moveTo>
                  <a:pt x="0" y="0"/>
                </a:moveTo>
                <a:lnTo>
                  <a:pt x="6709184" y="0"/>
                </a:lnTo>
                <a:lnTo>
                  <a:pt x="6709184" y="5057047"/>
                </a:lnTo>
                <a:lnTo>
                  <a:pt x="0" y="505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08858">
            <a:off x="-1268304" y="2067674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8594" y="2979426"/>
            <a:ext cx="8222841" cy="5057047"/>
          </a:xfrm>
          <a:custGeom>
            <a:avLst/>
            <a:gdLst/>
            <a:ahLst/>
            <a:cxnLst/>
            <a:rect r="r" b="b" t="t" l="l"/>
            <a:pathLst>
              <a:path h="5057047" w="8222841">
                <a:moveTo>
                  <a:pt x="0" y="0"/>
                </a:moveTo>
                <a:lnTo>
                  <a:pt x="8222841" y="0"/>
                </a:lnTo>
                <a:lnTo>
                  <a:pt x="8222841" y="5057047"/>
                </a:lnTo>
                <a:lnTo>
                  <a:pt x="0" y="5057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4631"/>
            <a:ext cx="1623060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799"/>
              </a:lnSpc>
            </a:pPr>
            <a:r>
              <a:rPr lang="en-US" b="true" sz="3999">
                <a:solidFill>
                  <a:srgbClr val="9DC1C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РАСПРЕДЕЛЕНИЯ. АНАЛИЗ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10335" y="4239092"/>
            <a:ext cx="5548965" cy="3953638"/>
          </a:xfrm>
          <a:custGeom>
            <a:avLst/>
            <a:gdLst/>
            <a:ahLst/>
            <a:cxnLst/>
            <a:rect r="r" b="b" t="t" l="l"/>
            <a:pathLst>
              <a:path h="3953638" w="5548965">
                <a:moveTo>
                  <a:pt x="0" y="0"/>
                </a:moveTo>
                <a:lnTo>
                  <a:pt x="5548965" y="0"/>
                </a:lnTo>
                <a:lnTo>
                  <a:pt x="5548965" y="3953638"/>
                </a:lnTo>
                <a:lnTo>
                  <a:pt x="0" y="3953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08858">
            <a:off x="-1268304" y="2067674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578304"/>
            <a:ext cx="7594315" cy="4679996"/>
          </a:xfrm>
          <a:custGeom>
            <a:avLst/>
            <a:gdLst/>
            <a:ahLst/>
            <a:cxnLst/>
            <a:rect r="r" b="b" t="t" l="l"/>
            <a:pathLst>
              <a:path h="4679996" w="7594315">
                <a:moveTo>
                  <a:pt x="0" y="0"/>
                </a:moveTo>
                <a:lnTo>
                  <a:pt x="7594315" y="0"/>
                </a:lnTo>
                <a:lnTo>
                  <a:pt x="7594315" y="4679996"/>
                </a:lnTo>
                <a:lnTo>
                  <a:pt x="0" y="46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4804" y="2803502"/>
            <a:ext cx="3345530" cy="5778643"/>
          </a:xfrm>
          <a:custGeom>
            <a:avLst/>
            <a:gdLst/>
            <a:ahLst/>
            <a:cxnLst/>
            <a:rect r="r" b="b" t="t" l="l"/>
            <a:pathLst>
              <a:path h="5778643" w="3345530">
                <a:moveTo>
                  <a:pt x="0" y="0"/>
                </a:moveTo>
                <a:lnTo>
                  <a:pt x="3345531" y="0"/>
                </a:lnTo>
                <a:lnTo>
                  <a:pt x="3345531" y="5778643"/>
                </a:lnTo>
                <a:lnTo>
                  <a:pt x="0" y="5778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408591"/>
            <a:ext cx="1623060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799"/>
              </a:lnSpc>
            </a:pPr>
            <a:r>
              <a:rPr lang="en-US" b="true" sz="3999">
                <a:solidFill>
                  <a:srgbClr val="9DC1C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РАСПРЕДЕЛЕНИЯ. АНАЛИЗ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787922" y="1288310"/>
            <a:ext cx="3006765" cy="6110499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3437" t="0" r="-3437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842437" y="1288310"/>
            <a:ext cx="3006765" cy="6110499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3437" t="0" r="-3437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900087" y="1288310"/>
            <a:ext cx="3006765" cy="6110499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3437" t="0" r="-3437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77307" y="1321093"/>
            <a:ext cx="448195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500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МЕТРИКИ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47640" y="8121727"/>
            <a:ext cx="371166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0.9 и выше — Превосходно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89990" y="8121727"/>
            <a:ext cx="371166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0.8 и выше — Отлично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32340" y="8121727"/>
            <a:ext cx="37147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0.7 и выше — Хорошо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45520" y="2895533"/>
            <a:ext cx="3345530" cy="5778643"/>
          </a:xfrm>
          <a:custGeom>
            <a:avLst/>
            <a:gdLst/>
            <a:ahLst/>
            <a:cxnLst/>
            <a:rect r="r" b="b" t="t" l="l"/>
            <a:pathLst>
              <a:path h="5778643" w="3345530">
                <a:moveTo>
                  <a:pt x="0" y="0"/>
                </a:moveTo>
                <a:lnTo>
                  <a:pt x="3345530" y="0"/>
                </a:lnTo>
                <a:lnTo>
                  <a:pt x="3345530" y="5778644"/>
                </a:lnTo>
                <a:lnTo>
                  <a:pt x="0" y="5778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2417">
            <a:off x="-4462501" y="-189148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36060" y="4048125"/>
            <a:ext cx="6919753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69"/>
              </a:lnSpc>
              <a:spcBef>
                <a:spcPct val="0"/>
              </a:spcBef>
            </a:pPr>
            <a:r>
              <a:rPr lang="en-US" sz="7224">
                <a:solidFill>
                  <a:srgbClr val="B41C6E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VOTINGCLASSIFIER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53058"/>
            <a:ext cx="663071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МОДЕЛИ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2125" y="1538883"/>
            <a:ext cx="9129469" cy="62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900" u="sng">
                <a:solidFill>
                  <a:srgbClr val="EDECED"/>
                </a:solidFill>
                <a:latin typeface="Montserrat"/>
                <a:ea typeface="Montserrat"/>
                <a:cs typeface="Montserrat"/>
                <a:sym typeface="Montserrat"/>
              </a:rPr>
              <a:t>XGBClassifier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12125" y="3699035"/>
            <a:ext cx="8602070" cy="5079680"/>
            <a:chOff x="0" y="0"/>
            <a:chExt cx="11469426" cy="677290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57200"/>
              <a:ext cx="11469426" cy="120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25"/>
                </a:lnSpc>
              </a:pPr>
              <a:r>
                <a:rPr lang="en-US" sz="3730" u="sng">
                  <a:solidFill>
                    <a:srgbClr val="EDECED"/>
                  </a:solidFill>
                  <a:latin typeface="Montserrat"/>
                  <a:ea typeface="Montserrat"/>
                  <a:cs typeface="Montserrat"/>
                  <a:sym typeface="Montserrat"/>
                  <a:hlinkClick r:id="rId3" action="ppaction://hlinksldjump"/>
                </a:rPr>
                <a:t>LOGISTICREGRESSION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69882"/>
              <a:ext cx="11469426" cy="120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25"/>
                </a:lnSpc>
              </a:pPr>
              <a:r>
                <a:rPr lang="en-US" sz="3730" u="sng">
                  <a:solidFill>
                    <a:srgbClr val="EDECED"/>
                  </a:solidFill>
                  <a:latin typeface="Montserrat"/>
                  <a:ea typeface="Montserrat"/>
                  <a:cs typeface="Montserrat"/>
                  <a:sym typeface="Montserrat"/>
                  <a:hlinkClick r:id="rId4" action="ppaction://hlinksldjump"/>
                </a:rPr>
                <a:t>GRADIENTBOOSTINGCLASSIFIER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560855"/>
              <a:ext cx="11469426" cy="120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25"/>
                </a:lnSpc>
              </a:pPr>
              <a:r>
                <a:rPr lang="en-US" sz="3730" u="none">
                  <a:solidFill>
                    <a:srgbClr val="EDEC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ADABOOSTCLASSIFIER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51827"/>
              <a:ext cx="11469426" cy="120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25"/>
                </a:lnSpc>
              </a:pPr>
              <a:r>
                <a:rPr lang="en-US" sz="3730" u="none">
                  <a:solidFill>
                    <a:srgbClr val="EDEC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DECISIONTREECLASSIFIER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12125" y="2442449"/>
            <a:ext cx="8731875" cy="62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b="true" sz="3900" u="sng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CatBoostClassifier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34233" y="2271984"/>
            <a:ext cx="5885143" cy="5427901"/>
          </a:xfrm>
          <a:custGeom>
            <a:avLst/>
            <a:gdLst/>
            <a:ahLst/>
            <a:cxnLst/>
            <a:rect r="r" b="b" t="t" l="l"/>
            <a:pathLst>
              <a:path h="5427901" w="5885143">
                <a:moveTo>
                  <a:pt x="0" y="0"/>
                </a:moveTo>
                <a:lnTo>
                  <a:pt x="5885143" y="0"/>
                </a:lnTo>
                <a:lnTo>
                  <a:pt x="5885143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19376" y="2271984"/>
            <a:ext cx="2815223" cy="5427901"/>
          </a:xfrm>
          <a:custGeom>
            <a:avLst/>
            <a:gdLst/>
            <a:ahLst/>
            <a:cxnLst/>
            <a:rect r="r" b="b" t="t" l="l"/>
            <a:pathLst>
              <a:path h="5427901" w="2815223">
                <a:moveTo>
                  <a:pt x="0" y="0"/>
                </a:moveTo>
                <a:lnTo>
                  <a:pt x="2815223" y="0"/>
                </a:lnTo>
                <a:lnTo>
                  <a:pt x="2815223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0" t="0" r="-1060" b="-121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802617"/>
            <a:ext cx="6449830" cy="4732563"/>
          </a:xfrm>
          <a:custGeom>
            <a:avLst/>
            <a:gdLst/>
            <a:ahLst/>
            <a:cxnLst/>
            <a:rect r="r" b="b" t="t" l="l"/>
            <a:pathLst>
              <a:path h="4732563" w="6449830">
                <a:moveTo>
                  <a:pt x="0" y="0"/>
                </a:moveTo>
                <a:lnTo>
                  <a:pt x="6449830" y="0"/>
                </a:lnTo>
                <a:lnTo>
                  <a:pt x="6449830" y="4732563"/>
                </a:lnTo>
                <a:lnTo>
                  <a:pt x="0" y="4732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90834"/>
            <a:ext cx="1407251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ЛОГИСТИЧЕСКАЯ РЕГРЕССИЯ</a:t>
            </a:r>
          </a:p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448662" y="8037238"/>
            <a:ext cx="13390676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from sklearn.model_selection import RandomizedSearchCV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RandomizedSearchCV(model_logreg, param_grid, cv=5, 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scoring='f1', random_state=42, n_jobs=-1)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DAGSx0OVXwM</dc:identifier>
  <dcterms:modified xsi:type="dcterms:W3CDTF">2011-08-01T06:04:30Z</dcterms:modified>
  <cp:revision>1</cp:revision>
  <dc:title>Разместите заголовок здесь</dc:title>
</cp:coreProperties>
</file>